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62" r:id="rId3"/>
    <p:sldId id="263" r:id="rId4"/>
    <p:sldId id="265" r:id="rId5"/>
    <p:sldId id="256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06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4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4848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862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3886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028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716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149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5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066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87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553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33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754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97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002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15A52-62C1-429C-A44E-4E78D5BC9D9D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ABDDE5-1A25-4349-B2C2-D493341A58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132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7010C2-E9A7-4375-9BC3-A56C002EC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0129" y="1436098"/>
            <a:ext cx="5760719" cy="4747805"/>
          </a:xfrm>
        </p:spPr>
        <p:txBody>
          <a:bodyPr anchor="ctr">
            <a:normAutofit/>
          </a:bodyPr>
          <a:lstStyle/>
          <a:p>
            <a:pPr algn="l"/>
            <a:r>
              <a:rPr lang="nl-NL" sz="6600" dirty="0">
                <a:solidFill>
                  <a:srgbClr val="000000"/>
                </a:solidFill>
              </a:rPr>
              <a:t>Methodiek</a:t>
            </a:r>
            <a:br>
              <a:rPr lang="nl-NL" sz="6600" dirty="0">
                <a:solidFill>
                  <a:srgbClr val="000000"/>
                </a:solidFill>
              </a:rPr>
            </a:br>
            <a:r>
              <a:rPr lang="nl-NL" sz="6600" dirty="0">
                <a:solidFill>
                  <a:srgbClr val="000000"/>
                </a:solidFill>
              </a:rPr>
              <a:t>Les 3 en 4</a:t>
            </a:r>
            <a:br>
              <a:rPr lang="nl-NL" sz="6600" dirty="0">
                <a:solidFill>
                  <a:srgbClr val="000000"/>
                </a:solidFill>
              </a:rPr>
            </a:br>
            <a:endParaRPr lang="nl-NL" sz="6600" dirty="0">
              <a:solidFill>
                <a:srgbClr val="00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8767AA3-3CDA-4FE3-8483-72E0FC381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0132" y="1638300"/>
            <a:ext cx="3330531" cy="3581400"/>
          </a:xfrm>
        </p:spPr>
        <p:txBody>
          <a:bodyPr anchor="ctr">
            <a:normAutofit/>
          </a:bodyPr>
          <a:lstStyle/>
          <a:p>
            <a:pPr algn="l"/>
            <a:r>
              <a:rPr lang="nl-NL" sz="3200" b="1" dirty="0">
                <a:solidFill>
                  <a:schemeClr val="tx1"/>
                </a:solidFill>
              </a:rPr>
              <a:t>1. Interventies (</a:t>
            </a:r>
            <a:r>
              <a:rPr lang="nl-NL" sz="3200" b="1" dirty="0" err="1">
                <a:solidFill>
                  <a:schemeClr val="tx1"/>
                </a:solidFill>
              </a:rPr>
              <a:t>blz</a:t>
            </a:r>
            <a:r>
              <a:rPr lang="nl-NL" sz="3200" b="1" dirty="0">
                <a:solidFill>
                  <a:schemeClr val="tx1"/>
                </a:solidFill>
              </a:rPr>
              <a:t> 50-51)</a:t>
            </a:r>
          </a:p>
          <a:p>
            <a:pPr algn="l"/>
            <a:endParaRPr lang="nl-NL" sz="3200" dirty="0">
              <a:solidFill>
                <a:schemeClr val="tx1"/>
              </a:solidFill>
            </a:endParaRPr>
          </a:p>
          <a:p>
            <a:pPr algn="l"/>
            <a:r>
              <a:rPr lang="nl-NL" sz="3200" b="1" dirty="0">
                <a:solidFill>
                  <a:schemeClr val="tx1"/>
                </a:solidFill>
              </a:rPr>
              <a:t>2. Visies </a:t>
            </a:r>
            <a:r>
              <a:rPr lang="nl-NL" sz="3200" dirty="0">
                <a:solidFill>
                  <a:schemeClr val="tx1"/>
                </a:solidFill>
              </a:rPr>
              <a:t>(</a:t>
            </a:r>
            <a:r>
              <a:rPr lang="nl-NL" sz="3200" dirty="0" err="1">
                <a:solidFill>
                  <a:schemeClr val="tx1"/>
                </a:solidFill>
              </a:rPr>
              <a:t>blz</a:t>
            </a:r>
            <a:r>
              <a:rPr lang="nl-NL" sz="3200" dirty="0">
                <a:solidFill>
                  <a:schemeClr val="tx1"/>
                </a:solidFill>
              </a:rPr>
              <a:t> 51-56)</a:t>
            </a:r>
          </a:p>
        </p:txBody>
      </p:sp>
    </p:spTree>
    <p:extLst>
      <p:ext uri="{BB962C8B-B14F-4D97-AF65-F5344CB8AC3E}">
        <p14:creationId xmlns:p14="http://schemas.microsoft.com/office/powerpoint/2010/main" val="84431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EC1D516-6959-4E9B-85EC-8AF1D14F066C}"/>
              </a:ext>
            </a:extLst>
          </p:cNvPr>
          <p:cNvSpPr txBox="1"/>
          <p:nvPr/>
        </p:nvSpPr>
        <p:spPr>
          <a:xfrm>
            <a:off x="2311400" y="1282700"/>
            <a:ext cx="7546618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Een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INTERVENTIE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Een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techniek/ methodiek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die je gebruikt om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een bepaald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probleem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aan te pakken</a:t>
            </a: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4098" name="Picture 2" descr="Afbeeldingsresultaat voor interventie">
            <a:extLst>
              <a:ext uri="{FF2B5EF4-FFF2-40B4-BE49-F238E27FC236}">
                <a16:creationId xmlns:a16="http://schemas.microsoft.com/office/drawing/2014/main" id="{FE59DBAD-74FC-452D-A34E-D46840EC2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138" y="41100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81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BB2E018-BA0A-4B14-906A-DEC577F8655A}"/>
              </a:ext>
            </a:extLst>
          </p:cNvPr>
          <p:cNvSpPr txBox="1"/>
          <p:nvPr/>
        </p:nvSpPr>
        <p:spPr>
          <a:xfrm>
            <a:off x="1816101" y="431801"/>
            <a:ext cx="401319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Preventieve interventie: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= Voorkomen van problemen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Meestal via voorlichting en informatie aan ouders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Curatieve interventie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= ingrijpen in een bestaand probleem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1DCB590-A9F9-4A93-AD6F-DF8308594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000" y="4212167"/>
            <a:ext cx="3254375" cy="2169583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716AA065-5ECB-4879-9938-50E7B8EF4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09168"/>
            <a:ext cx="4108450" cy="230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40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A5FCC58-2CCE-4B23-8F4A-F469D961CAF9}"/>
              </a:ext>
            </a:extLst>
          </p:cNvPr>
          <p:cNvSpPr txBox="1"/>
          <p:nvPr/>
        </p:nvSpPr>
        <p:spPr>
          <a:xfrm>
            <a:off x="1003300" y="0"/>
            <a:ext cx="821641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Opdracht: Waar sta jij?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Ramon van 8 wil weglopen, hij is boos. De juf trekt hem bij zijn arm terug en zet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hem op een stoel. Daar geeft ze hem een preek. Dit is een voorbeeld van methodisch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handelen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E82038F-A4DC-4933-BC10-6BFFB31FFCA7}"/>
              </a:ext>
            </a:extLst>
          </p:cNvPr>
          <p:cNvSpPr txBox="1"/>
          <p:nvPr/>
        </p:nvSpPr>
        <p:spPr>
          <a:xfrm>
            <a:off x="1003300" y="1982565"/>
            <a:ext cx="82166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2. Samara mag geen snoep van haar ouders. Het beleid van de school is dat een klein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Snoepje als traktatie af en toe mag. Kees trakteert op een zakje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tumtummetjes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. Juf laat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Samara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meesnoepen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. Dit is een goed idee.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4E3B18B-9FB4-4C8A-9B7E-EFCE24535410}"/>
              </a:ext>
            </a:extLst>
          </p:cNvPr>
          <p:cNvSpPr txBox="1"/>
          <p:nvPr/>
        </p:nvSpPr>
        <p:spPr>
          <a:xfrm>
            <a:off x="1003300" y="3172006"/>
            <a:ext cx="7855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3. Een kind dat zich niet goed gedraagt in de pauze voor straf binnenhouden is een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Voorbeeld van curatieve interventie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19BEF71-4E7B-4A95-97F3-735C451C5DCF}"/>
              </a:ext>
            </a:extLst>
          </p:cNvPr>
          <p:cNvSpPr txBox="1"/>
          <p:nvPr/>
        </p:nvSpPr>
        <p:spPr>
          <a:xfrm>
            <a:off x="1003300" y="4084449"/>
            <a:ext cx="10113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4. Het is schoolbeleid dat er iets geknutseld wordt voor vader- en moederdag.  Er zijn geen afspraken voor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Kinderen die geen (contact met) vader of moeder hebben.  Je verzint zelf een oplossing.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B22D435-C450-433A-A999-9BD76C7D2557}"/>
              </a:ext>
            </a:extLst>
          </p:cNvPr>
          <p:cNvSpPr txBox="1"/>
          <p:nvPr/>
        </p:nvSpPr>
        <p:spPr>
          <a:xfrm>
            <a:off x="1003300" y="5090369"/>
            <a:ext cx="10882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5. In het pedagogisch beleid van de kinderopvang staat dat veiligheid enorm belangrijk is. Er is een zandbak met een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Hoge stenen rand. Melissa valt met haar hoofd op de rand en heeft een buil. De ouders zijn erg boos. Is dit terecht?</a:t>
            </a:r>
          </a:p>
        </p:txBody>
      </p:sp>
    </p:spTree>
    <p:extLst>
      <p:ext uri="{BB962C8B-B14F-4D97-AF65-F5344CB8AC3E}">
        <p14:creationId xmlns:p14="http://schemas.microsoft.com/office/powerpoint/2010/main" val="143862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FBEFE6F-FA18-4C9C-B214-58A2233FC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414" y="664327"/>
            <a:ext cx="6899910" cy="4587162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908ECFD7-C3F4-48AB-8408-A0A734232402}"/>
              </a:ext>
            </a:extLst>
          </p:cNvPr>
          <p:cNvSpPr/>
          <p:nvPr/>
        </p:nvSpPr>
        <p:spPr>
          <a:xfrm>
            <a:off x="2769079" y="5411450"/>
            <a:ext cx="578658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400" b="1" dirty="0">
                <a:ln/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Paragraaf 4.5.1</a:t>
            </a:r>
            <a:endParaRPr kumimoji="0" lang="nl-NL" sz="4400" b="1" i="0" u="none" strike="noStrike" kern="1200" cap="none" spc="0" normalizeH="0" baseline="0" noProof="0" dirty="0">
              <a:ln/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/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Werken vanuit een visie</a:t>
            </a:r>
          </a:p>
        </p:txBody>
      </p:sp>
      <p:sp>
        <p:nvSpPr>
          <p:cNvPr id="7" name="Tekstballon: ovaal 6">
            <a:extLst>
              <a:ext uri="{FF2B5EF4-FFF2-40B4-BE49-F238E27FC236}">
                <a16:creationId xmlns:a16="http://schemas.microsoft.com/office/drawing/2014/main" id="{25C26398-8026-469E-B7BB-91F95987489C}"/>
              </a:ext>
            </a:extLst>
          </p:cNvPr>
          <p:cNvSpPr/>
          <p:nvPr/>
        </p:nvSpPr>
        <p:spPr>
          <a:xfrm>
            <a:off x="6966408" y="1432873"/>
            <a:ext cx="3223967" cy="1253765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Waarom past een verrekijker bij visie????</a:t>
            </a:r>
          </a:p>
        </p:txBody>
      </p:sp>
    </p:spTree>
    <p:extLst>
      <p:ext uri="{BB962C8B-B14F-4D97-AF65-F5344CB8AC3E}">
        <p14:creationId xmlns:p14="http://schemas.microsoft.com/office/powerpoint/2010/main" val="4116869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6380FC3-A147-4BD5-900A-D222F420EA6E}"/>
              </a:ext>
            </a:extLst>
          </p:cNvPr>
          <p:cNvSpPr txBox="1"/>
          <p:nvPr/>
        </p:nvSpPr>
        <p:spPr>
          <a:xfrm>
            <a:off x="1527140" y="1272715"/>
            <a:ext cx="85124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Kies één va de onderstaande visie/methodes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Zoek informatie over de methodes aan de hand van de vragen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400" b="1" dirty="0">
                <a:solidFill>
                  <a:prstClr val="black"/>
                </a:solidFill>
                <a:latin typeface="Calibri" panose="020F0502020204030204"/>
              </a:rPr>
              <a:t>op de volgende dia</a:t>
            </a:r>
            <a:endParaRPr kumimoji="0" lang="nl-NL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Maak hiervan een presentatie op je eigen manier (met visuele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Ondersteuning)</a:t>
            </a:r>
          </a:p>
        </p:txBody>
      </p:sp>
      <p:sp>
        <p:nvSpPr>
          <p:cNvPr id="7" name="Stroomdiagram: Proces 6">
            <a:extLst>
              <a:ext uri="{FF2B5EF4-FFF2-40B4-BE49-F238E27FC236}">
                <a16:creationId xmlns:a16="http://schemas.microsoft.com/office/drawing/2014/main" id="{90FCD892-3DF7-4DB9-9FF0-0D8F5DC2D86F}"/>
              </a:ext>
            </a:extLst>
          </p:cNvPr>
          <p:cNvSpPr/>
          <p:nvPr/>
        </p:nvSpPr>
        <p:spPr>
          <a:xfrm>
            <a:off x="1527140" y="3429000"/>
            <a:ext cx="8729221" cy="2705492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sz="2400" b="1" dirty="0">
                <a:solidFill>
                  <a:srgbClr val="7030A0"/>
                </a:solidFill>
                <a:latin typeface="Calibri" panose="020F0502020204030204"/>
              </a:rPr>
              <a:t>Montessori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sz="2400" b="1" dirty="0">
                <a:solidFill>
                  <a:srgbClr val="7030A0"/>
                </a:solidFill>
                <a:latin typeface="Calibri" panose="020F0502020204030204"/>
              </a:rPr>
              <a:t>Jenaplan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Vrije School/Rudolf Steiner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sz="2400" b="1" dirty="0">
                <a:solidFill>
                  <a:srgbClr val="7030A0"/>
                </a:solidFill>
                <a:latin typeface="Calibri" panose="020F0502020204030204"/>
              </a:rPr>
              <a:t>OGO (ontwikkelingsgericht onderwijs)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Gordon methode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B82B6F5-443B-44D4-9539-EC96E94584F2}"/>
              </a:ext>
            </a:extLst>
          </p:cNvPr>
          <p:cNvSpPr/>
          <p:nvPr/>
        </p:nvSpPr>
        <p:spPr>
          <a:xfrm>
            <a:off x="1282045" y="252749"/>
            <a:ext cx="7454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Inleveropdracht les 3 en 4</a:t>
            </a:r>
          </a:p>
        </p:txBody>
      </p:sp>
    </p:spTree>
    <p:extLst>
      <p:ext uri="{BB962C8B-B14F-4D97-AF65-F5344CB8AC3E}">
        <p14:creationId xmlns:p14="http://schemas.microsoft.com/office/powerpoint/2010/main" val="44723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oomdiagram: Proces 2">
            <a:extLst>
              <a:ext uri="{FF2B5EF4-FFF2-40B4-BE49-F238E27FC236}">
                <a16:creationId xmlns:a16="http://schemas.microsoft.com/office/drawing/2014/main" id="{9462F11B-1101-470C-98D4-5FF8820097F0}"/>
              </a:ext>
            </a:extLst>
          </p:cNvPr>
          <p:cNvSpPr/>
          <p:nvPr/>
        </p:nvSpPr>
        <p:spPr>
          <a:xfrm>
            <a:off x="583971" y="904973"/>
            <a:ext cx="9429680" cy="4465163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C350C9D-0617-4E7E-BB29-BB058444A328}"/>
              </a:ext>
            </a:extLst>
          </p:cNvPr>
          <p:cNvSpPr txBox="1"/>
          <p:nvPr/>
        </p:nvSpPr>
        <p:spPr>
          <a:xfrm>
            <a:off x="777220" y="1047848"/>
            <a:ext cx="904318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Zoek informatie in je boek (bladzijde 52 -56 </a:t>
            </a:r>
            <a:r>
              <a:rPr lang="nl-NL" dirty="0">
                <a:solidFill>
                  <a:prstClr val="black"/>
                </a:solidFill>
                <a:latin typeface="Calibri" panose="020F0502020204030204"/>
              </a:rPr>
              <a:t>en op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Internet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Vragen die je in je presentatie moet beantwoorden: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Wat houdt de visie in? Wat is belangrijk volgens deze visie in de opvoeding en ontwikkeling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van kinderen (pedagogische uitgangspunten/ kernwaarden)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Wat betekent deze visie voor het werken met de kinderen: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Welke dingen zijn in de begeleiding extra belangrijk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Welke activiteiten met de kinderen zijn extra belangrijk?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Wordt er met speciale materialen gewerkt of is een bepaalde omgeving belangrijk?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Geef een voorbeeld uit de (les)praktijk die past bij deze visie en bijbehorende methodiek.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Dit mag een link naar een filmpje zijn. </a:t>
            </a:r>
          </a:p>
        </p:txBody>
      </p:sp>
    </p:spTree>
    <p:extLst>
      <p:ext uri="{BB962C8B-B14F-4D97-AF65-F5344CB8AC3E}">
        <p14:creationId xmlns:p14="http://schemas.microsoft.com/office/powerpoint/2010/main" val="35704528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oodoranj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446</Words>
  <Application>Microsoft Office PowerPoint</Application>
  <PresentationFormat>Breedbeeld</PresentationFormat>
  <Paragraphs>61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Trebuchet MS</vt:lpstr>
      <vt:lpstr>Wingdings 3</vt:lpstr>
      <vt:lpstr>Facet</vt:lpstr>
      <vt:lpstr>Methodiek Les 3 en 4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Methodiek Les 3 en 4</dc:title>
  <dc:creator>Laura Beeftink</dc:creator>
  <cp:lastModifiedBy>Laura Beeftink</cp:lastModifiedBy>
  <cp:revision>3</cp:revision>
  <dcterms:created xsi:type="dcterms:W3CDTF">2021-01-25T08:08:13Z</dcterms:created>
  <dcterms:modified xsi:type="dcterms:W3CDTF">2021-03-01T09:40:56Z</dcterms:modified>
</cp:coreProperties>
</file>